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no"?>
<Relationships xmlns="http://schemas.openxmlformats.org/package/2006/relationships">
    <Relationship Id="rId1" Target="ppt/presentation.xml" Type="http://schemas.openxmlformats.org/officeDocument/2006/relationships/officeDocument"/>
    <Relationship Id="rId2" Target="docProps/thumbnail.jpeg" Type="http://schemas.openxmlformats.org/package/2006/relationships/metadata/thumbnail"/>
    <Relationship Id="rId3" Target="docProps/core.xml" Type="http://schemas.openxmlformats.org/package/2006/relationships/metadata/core-properties"/>
    <Relationship Id="rId4" Target="docProps/app.xml" Type="http://schemas.openxmlformats.org/officeDocument/2006/relationships/extended-properties"/>
</Relationships>
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saveSubsetFonts="1">
  <p:sldMasterIdLst>
    <p:sldMasterId id="2147483648" r:id="rId1"/>
  </p:sldMasterIdLst>
  <p:sldIdLst>
    <p:sldId id="256" r:id="rId6"/>
  </p:sldIdLst>
  <p:sldSz cx="9144000" cy="6858000" type="screen4x3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no"?>
<Relationships xmlns="http://schemas.openxmlformats.org/package/2006/relationships">
    <Relationship Id="rId1" Target="slideMasters/slideMaster1.xml" Type="http://schemas.openxmlformats.org/officeDocument/2006/relationships/slideMaster"/>
    <Relationship Id="rId2" Target="presProps.xml" Type="http://schemas.openxmlformats.org/officeDocument/2006/relationships/presProps"/>
    <Relationship Id="rId3" Target="viewProps.xml" Type="http://schemas.openxmlformats.org/officeDocument/2006/relationships/viewProps"/>
    <Relationship Id="rId4" Target="theme/theme1.xml" Type="http://schemas.openxmlformats.org/officeDocument/2006/relationships/theme"/>
    <Relationship Id="rId5" Target="tableStyles.xml" Type="http://schemas.openxmlformats.org/officeDocument/2006/relationships/tableStyles"/>
    <Relationship Id="rId6" Target="slides/slide1.xml" Type="http://schemas.openxmlformats.org/officeDocument/2006/relationships/slide"/>
</Relationships>

</file>

<file path=ppt/slideLayouts/_rels/slideLayout1.xml.rels><?xml version="1.0" encoding="UTF-8" standalone="no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?>
<Relationships xmlns="http://schemas.openxmlformats.org/package/2006/relationships">
  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no"?>
<Relationships xmlns="http://schemas.openxmlformats.org/package/2006/relationships">
    <Relationship Id="rId1" Target="../slideLayouts/slideLayout1.xml" Type="http://schemas.openxmlformats.org/officeDocument/2006/relationships/slideLayout"/>
    <Relationship Id="rId10" Target="../slideLayouts/slideLayout10.xml" Type="http://schemas.openxmlformats.org/officeDocument/2006/relationships/slideLayout"/>
    <Relationship Id="rId11" Target="../slideLayouts/slideLayout11.xml" Type="http://schemas.openxmlformats.org/officeDocument/2006/relationships/slideLayout"/>
    <Relationship Id="rId12" Target="../theme/theme1.xml" Type="http://schemas.openxmlformats.org/officeDocument/2006/relationships/theme"/>
    <Relationship Id="rId2" Target="../slideLayouts/slideLayout2.xml" Type="http://schemas.openxmlformats.org/officeDocument/2006/relationships/slideLayout"/>
    <Relationship Id="rId3" Target="../slideLayouts/slideLayout3.xml" Type="http://schemas.openxmlformats.org/officeDocument/2006/relationships/slideLayout"/>
    <Relationship Id="rId4" Target="../slideLayouts/slideLayout4.xml" Type="http://schemas.openxmlformats.org/officeDocument/2006/relationships/slideLayout"/>
    <Relationship Id="rId5" Target="../slideLayouts/slideLayout5.xml" Type="http://schemas.openxmlformats.org/officeDocument/2006/relationships/slideLayout"/>
    <Relationship Id="rId6" Target="../slideLayouts/slideLayout6.xml" Type="http://schemas.openxmlformats.org/officeDocument/2006/relationships/slideLayout"/>
    <Relationship Id="rId7" Target="../slideLayouts/slideLayout7.xml" Type="http://schemas.openxmlformats.org/officeDocument/2006/relationships/slideLayout"/>
    <Relationship Id="rId8" Target="../slideLayouts/slideLayout8.xml" Type="http://schemas.openxmlformats.org/officeDocument/2006/relationships/slideLayout"/>
    <Relationship Id="rId9" Target="../slideLayouts/slideLayout9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charset="0" pitchFamily="34" typeface="Arial"/>
        <a:buChar char="•"/>
        <a:defRPr kern="1200" sz="3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charset="0" pitchFamily="34" typeface="Arial"/>
        <a:buChar char="–"/>
        <a:defRPr kern="1200" sz="2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charset="0" pitchFamily="3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charset="0" pitchFamily="34" typeface="Arial"/>
        <a:buChar char="–"/>
        <a:defRPr kern="1200" sz="20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charset="0" pitchFamily="34" typeface="Arial"/>
        <a:buChar char="»"/>
        <a:defRPr kern="1200" sz="20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charset="0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charset="0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charset="0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charset="0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
<Relationships xmlns="http://schemas.openxmlformats.org/package/2006/relationships">
    <Relationship Id="rId1" Target="../slideLayouts/slideLayout7.xml" Type="http://schemas.openxmlformats.org/officeDocument/2006/relationships/slideLayout"/>
    <Relationship Id="rId2" Target="../media/image1.png" Type="http://schemas.openxmlformats.org/officeDocument/2006/relationships/image"/>
    <Relationship Id="rId3" Target="../media/image2.png" Type="http://schemas.openxmlformats.org/officeDocument/2006/relationships/image"/>
    <Relationship Id="rId4" Target="../media/image3.png" Type="http://schemas.openxmlformats.org/officeDocument/2006/relationships/image"/>
    <Relationship Id="rId5" Target="../media/image4.png" Type="http://schemas.openxmlformats.org/officeDocument/2006/relationships/image"/>
    <Relationship Id="rId6" Target="../media/image5.jpeg" Type="http://schemas.openxmlformats.org/officeDocument/2006/relationships/image"/>
</Relationships>
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1" id="2"/>
          <p:cNvSpPr txBox="true"/>
          <p:nvPr/>
        </p:nvSpPr>
        <p:spPr>
          <a:xfrm>
            <a:off x="317500" y="0"/>
            <a:ext cx="7620000" cy="2540000"/>
          </a:xfrm>
          <a:prstGeom prst="rect">
            <a:avLst/>
          </a:prstGeom>
        </p:spPr>
        <p:txBody>
          <a:bodyPr anchor="t" rtlCol="false"/>
          <a:lstStyle/>
          <a:p>
            <a:pPr algn="l"/>
            <a:r>
              <a:t/>
            </a:r>
            <a:endParaRPr lang="en-US" sz="1100"/>
          </a:p>
          <a:p>
            <a:r>
              <a:rPr lang="en-US" sz="1600" b="true">
                <a:latin typeface="Arial"/>
              </a:rPr>
              <a:t>HEMPIRE KING SIZE FREEDOM PACK (33 PAPERS PER BOOKLET)</a:t>
            </a:r>
          </a:p>
        </p:txBody>
      </p:sp>
      <p:graphicFrame>
        <p:nvGraphicFramePr>
          <p:cNvPr name="Table 2" id="3"/>
          <p:cNvGraphicFramePr>
            <a:graphicFrameLocks noGrp="true"/>
          </p:cNvGraphicFramePr>
          <p:nvPr/>
        </p:nvGraphicFramePr>
        <p:xfrm>
          <a:off x="63500" y="1270000"/>
          <a:ext cx="635000" cy="635000"/>
        </p:xfrm>
        <a:graphic>
          <a:graphicData uri="http://schemas.openxmlformats.org/drawingml/2006/table">
            <a:tbl>
              <a:tblPr/>
              <a:tblGrid>
                <a:gridCol w="1524000"/>
                <a:gridCol w="2540000"/>
              </a:tblGrid>
              <a:tr h="254000">
                <a:tc>
                  <a:txBody>
                    <a:bodyPr anchor="t" rtlCol="false"/>
                    <a:lstStyle/>
                    <a:p>
                      <a:pPr algn="ctr"/>
                      <a:r>
                        <a:rPr lang="en-US" b="true" sz="1100">
                          <a:solidFill>
                            <a:srgbClr val="660000"/>
                          </a:solidFill>
                          <a:latin typeface="Arial"/>
                        </a:rPr>
                        <a:t>Order Number: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/>
                      <a:r>
                        <a:rPr lang="en-US" b="true" sz="1100">
                          <a:solidFill>
                            <a:srgbClr val="660000"/>
                          </a:solidFill>
                          <a:latin typeface="Arial"/>
                        </a:rPr>
                        <a:t>H4210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Inner Pack: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32 Books per Carton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Case Pack: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30 Per Case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Pack Dimension: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1.294" H x 4.456" W x 0.406" L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Carton Dimension: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2.691" H x 4.501" W x 6.777" L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Case Dimension: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13.915" H x 13.809" W x 14.034" L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Cubes For Case: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1.560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Case Weight: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0.00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Pack UPC: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0  33300 04210 4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Carton UPC: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0  33300 42010 0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Case UPC: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latin typeface="Arial"/>
                        </a:rPr>
                        <a:t>0 00 33300 70065 3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name="Picture 3" id="4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0" y="1778000"/>
            <a:ext cx="2286000" cy="749300"/>
          </a:xfrm>
          <a:prstGeom prst="rect">
            <a:avLst/>
          </a:prstGeom>
        </p:spPr>
      </p:pic>
      <p:graphicFrame>
        <p:nvGraphicFramePr>
          <p:cNvPr name="Table 4" id="5"/>
          <p:cNvGraphicFramePr>
            <a:graphicFrameLocks noGrp="true"/>
          </p:cNvGraphicFramePr>
          <p:nvPr/>
        </p:nvGraphicFramePr>
        <p:xfrm>
          <a:off x="7112000" y="952500"/>
          <a:ext cx="2222500" cy="2222500"/>
        </p:xfrm>
        <a:graphic>
          <a:graphicData uri="http://schemas.openxmlformats.org/drawingml/2006/table">
            <a:tbl>
              <a:tblPr/>
              <a:tblGrid>
                <a:gridCol w="1143000"/>
                <a:gridCol w="825500"/>
              </a:tblGrid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b="true" sz="1100">
                          <a:solidFill>
                            <a:srgbClr val="660000"/>
                          </a:solidFill>
                          <a:latin typeface="Arial"/>
                        </a:rPr>
                        <a:t>Units/Counts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b="true" sz="1100">
                          <a:solidFill>
                            <a:srgbClr val="660000"/>
                          </a:solidFill>
                          <a:latin typeface="Arial"/>
                        </a:rPr>
                        <a:t>Price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solidFill>
                            <a:srgbClr val="660000"/>
                          </a:solidFill>
                          <a:latin typeface="Arial"/>
                        </a:rPr>
                        <a:t>Pack/1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solidFill>
                            <a:srgbClr val="660000"/>
                          </a:solidFill>
                          <a:latin typeface="Arial"/>
                        </a:rPr>
                        <a:t>0.99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solidFill>
                            <a:srgbClr val="660000"/>
                          </a:solidFill>
                          <a:latin typeface="Arial"/>
                        </a:rPr>
                        <a:t>Carton/32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solidFill>
                            <a:srgbClr val="660000"/>
                          </a:solidFill>
                          <a:latin typeface="Arial"/>
                        </a:rPr>
                        <a:t>31.68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solidFill>
                            <a:srgbClr val="660000"/>
                          </a:solidFill>
                          <a:latin typeface="Arial"/>
                        </a:rPr>
                        <a:t>Case/960</a:t>
                      </a:r>
                      <a:endParaRPr lang="en-US" sz="1100"/>
                    </a:p>
                  </a:txBody>
                  <a:tcPr>
                    <a:lnL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1100">
                          <a:solidFill>
                            <a:srgbClr val="660000"/>
                          </a:solidFill>
                          <a:latin typeface="Arial"/>
                        </a:rPr>
                        <a:t>950.40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name="Picture 5" id="6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000" y="2603500"/>
            <a:ext cx="635000" cy="508000"/>
          </a:xfrm>
          <a:prstGeom prst="rect">
            <a:avLst/>
          </a:prstGeom>
        </p:spPr>
      </p:pic>
      <p:sp>
        <p:nvSpPr>
          <p:cNvPr name="TextBox 6" id="7"/>
          <p:cNvSpPr txBox="true"/>
          <p:nvPr/>
        </p:nvSpPr>
        <p:spPr>
          <a:xfrm>
            <a:off x="6985000" y="2222500"/>
            <a:ext cx="1270000" cy="1270000"/>
          </a:xfrm>
          <a:prstGeom prst="rect">
            <a:avLst/>
          </a:prstGeom>
        </p:spPr>
        <p:txBody>
          <a:bodyPr anchor="t" rtlCol="false"/>
          <a:lstStyle/>
          <a:p>
            <a:pPr algn="l"/>
            <a:r>
              <a:t/>
            </a:r>
            <a:endParaRPr lang="en-US" sz="1100"/>
          </a:p>
          <a:p>
            <a:r>
              <a:rPr lang="en-US" sz="1100" b="true">
                <a:latin typeface="Arial"/>
              </a:rPr>
              <a:t>Pack</a:t>
            </a:r>
          </a:p>
        </p:txBody>
      </p:sp>
      <p:sp>
        <p:nvSpPr>
          <p:cNvPr name="TextBox 7" id="8"/>
          <p:cNvSpPr txBox="true"/>
          <p:nvPr/>
        </p:nvSpPr>
        <p:spPr>
          <a:xfrm>
            <a:off x="6858000" y="2857500"/>
            <a:ext cx="1270000" cy="1270000"/>
          </a:xfrm>
          <a:prstGeom prst="rect">
            <a:avLst/>
          </a:prstGeom>
        </p:spPr>
        <p:txBody>
          <a:bodyPr anchor="t" rtlCol="false"/>
          <a:lstStyle/>
          <a:p>
            <a:pPr algn="l"/>
            <a:r>
              <a:t/>
            </a:r>
            <a:endParaRPr lang="en-US" sz="1100"/>
          </a:p>
          <a:p/>
        </p:txBody>
      </p:sp>
      <p:pic>
        <p:nvPicPr>
          <p:cNvPr name="Picture 8" id="9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8128000" y="2603500"/>
            <a:ext cx="635000" cy="508000"/>
          </a:xfrm>
          <a:prstGeom prst="rect">
            <a:avLst/>
          </a:prstGeom>
        </p:spPr>
      </p:pic>
      <p:sp>
        <p:nvSpPr>
          <p:cNvPr name="TextBox 9" id="10"/>
          <p:cNvSpPr txBox="true"/>
          <p:nvPr/>
        </p:nvSpPr>
        <p:spPr>
          <a:xfrm>
            <a:off x="8128000" y="2222500"/>
            <a:ext cx="1270000" cy="1270000"/>
          </a:xfrm>
          <a:prstGeom prst="rect">
            <a:avLst/>
          </a:prstGeom>
        </p:spPr>
        <p:txBody>
          <a:bodyPr anchor="t" rtlCol="false"/>
          <a:lstStyle/>
          <a:p>
            <a:pPr algn="l"/>
            <a:r>
              <a:t/>
            </a:r>
            <a:endParaRPr lang="en-US" sz="1100"/>
          </a:p>
          <a:p>
            <a:r>
              <a:rPr lang="en-US" sz="1100" b="true">
                <a:latin typeface="Arial"/>
              </a:rPr>
              <a:t>Carton</a:t>
            </a:r>
          </a:p>
        </p:txBody>
      </p:sp>
      <p:sp>
        <p:nvSpPr>
          <p:cNvPr name="TextBox 10" id="11"/>
          <p:cNvSpPr txBox="true"/>
          <p:nvPr/>
        </p:nvSpPr>
        <p:spPr>
          <a:xfrm>
            <a:off x="8001000" y="2857500"/>
            <a:ext cx="1270000" cy="1270000"/>
          </a:xfrm>
          <a:prstGeom prst="rect">
            <a:avLst/>
          </a:prstGeom>
        </p:spPr>
        <p:txBody>
          <a:bodyPr anchor="t" rtlCol="false"/>
          <a:lstStyle/>
          <a:p>
            <a:pPr algn="l"/>
            <a:r>
              <a:t/>
            </a:r>
            <a:endParaRPr lang="en-US" sz="1100"/>
          </a:p>
          <a:p/>
        </p:txBody>
      </p:sp>
      <p:pic>
        <p:nvPicPr>
          <p:cNvPr name="Picture 11" id="12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>
            <a:off x="7429500" y="3810000"/>
            <a:ext cx="1143000" cy="317500"/>
          </a:xfrm>
          <a:prstGeom prst="rect">
            <a:avLst/>
          </a:prstGeom>
        </p:spPr>
      </p:pic>
      <p:sp>
        <p:nvSpPr>
          <p:cNvPr name="TextBox 12" id="13"/>
          <p:cNvSpPr txBox="true"/>
          <p:nvPr/>
        </p:nvSpPr>
        <p:spPr>
          <a:xfrm>
            <a:off x="7620000" y="3429000"/>
            <a:ext cx="1270000" cy="1270000"/>
          </a:xfrm>
          <a:prstGeom prst="rect">
            <a:avLst/>
          </a:prstGeom>
        </p:spPr>
        <p:txBody>
          <a:bodyPr anchor="t" rtlCol="false"/>
          <a:lstStyle/>
          <a:p>
            <a:pPr algn="l"/>
            <a:r>
              <a:t/>
            </a:r>
            <a:endParaRPr lang="en-US" sz="1100"/>
          </a:p>
          <a:p>
            <a:r>
              <a:rPr lang="en-US" sz="1100" b="true">
                <a:latin typeface="Arial"/>
              </a:rPr>
              <a:t>Case</a:t>
            </a:r>
          </a:p>
        </p:txBody>
      </p:sp>
      <p:sp>
        <p:nvSpPr>
          <p:cNvPr name="TextBox 13" id="14"/>
          <p:cNvSpPr txBox="true"/>
          <p:nvPr/>
        </p:nvSpPr>
        <p:spPr>
          <a:xfrm>
            <a:off x="7556500" y="3873500"/>
            <a:ext cx="1270000" cy="1270000"/>
          </a:xfrm>
          <a:prstGeom prst="rect">
            <a:avLst/>
          </a:prstGeom>
        </p:spPr>
        <p:txBody>
          <a:bodyPr anchor="t" rtlCol="false"/>
          <a:lstStyle/>
          <a:p>
            <a:pPr algn="l"/>
            <a:r>
              <a:t/>
            </a:r>
            <a:endParaRPr lang="en-US" sz="1100"/>
          </a:p>
          <a:p/>
        </p:txBody>
      </p:sp>
      <p:sp>
        <p:nvSpPr>
          <p:cNvPr name="TextBox 14" id="15"/>
          <p:cNvSpPr txBox="true"/>
          <p:nvPr/>
        </p:nvSpPr>
        <p:spPr>
          <a:xfrm>
            <a:off x="508000" y="4762500"/>
            <a:ext cx="3810000" cy="1270000"/>
          </a:xfrm>
          <a:prstGeom prst="rect">
            <a:avLst/>
          </a:prstGeom>
        </p:spPr>
        <p:txBody>
          <a:bodyPr anchor="t" rtlCol="false"/>
          <a:lstStyle/>
          <a:p>
            <a:pPr algn="l"/>
            <a:r>
              <a:t/>
            </a:r>
            <a:endParaRPr lang="en-US" sz="1100"/>
          </a:p>
          <a:p>
            <a:r>
              <a:rPr lang="en-US" sz="800" b="true">
                <a:solidFill>
                  <a:srgbClr val="660000"/>
                </a:solidFill>
                <a:latin typeface="Arial"/>
              </a:rPr>
              <a:t>MSA REPORTING INFORMATION</a:t>
            </a:r>
          </a:p>
        </p:txBody>
      </p:sp>
      <p:graphicFrame>
        <p:nvGraphicFramePr>
          <p:cNvPr name="Table 15" id="16"/>
          <p:cNvGraphicFramePr>
            <a:graphicFrameLocks noGrp="true"/>
          </p:cNvGraphicFramePr>
          <p:nvPr/>
        </p:nvGraphicFramePr>
        <p:xfrm>
          <a:off x="254000" y="5207000"/>
          <a:ext cx="1270000" cy="1270000"/>
        </p:xfrm>
        <a:graphic>
          <a:graphicData uri="http://schemas.openxmlformats.org/drawingml/2006/table">
            <a:tbl>
              <a:tblPr/>
              <a:tblGrid>
                <a:gridCol w="444500"/>
                <a:gridCol w="1016000"/>
                <a:gridCol w="508000"/>
                <a:gridCol w="889000"/>
                <a:gridCol w="1270000"/>
                <a:gridCol w="635000"/>
                <a:gridCol w="635000"/>
                <a:gridCol w="635000"/>
                <a:gridCol w="698500"/>
                <a:gridCol w="635000"/>
                <a:gridCol w="698500"/>
                <a:gridCol w="825500"/>
              </a:tblGrid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TYPE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UPC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DIST
SKU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ITEM DESCRIPTION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PROMO DESCRIPTION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ITEMS/ SELLING UNITS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PROMO IND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MSA CAT CODE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COMBO/ SHIPPER FLAG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PROMO CODE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MEASURE CODE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DIST INVENTORY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mpd="sng" algn="ctr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BID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/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XXX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HEMPIRE KING SIZE FRDM PK - H4210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/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32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N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3261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F  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/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003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l"/>
                      <a:r>
                        <a:rPr lang="en-US" sz="700">
                          <a:latin typeface="Arial"/>
                        </a:rPr>
                        <a:t>XXXXXXXXX</a:t>
                      </a:r>
                      <a:endParaRPr lang="en-US" sz="11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name="Picture 16" id="17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477000"/>
            <a:ext cx="9144000" cy="381000"/>
          </a:xfrm>
          <a:prstGeom prst="rect">
            <a:avLst/>
          </a:prstGeom>
        </p:spPr>
      </p:pic>
      <p:sp>
        <p:nvSpPr>
          <p:cNvPr name="TextBox 17" id="18"/>
          <p:cNvSpPr txBox="true"/>
          <p:nvPr/>
        </p:nvSpPr>
        <p:spPr>
          <a:xfrm>
            <a:off x="127000" y="6350000"/>
            <a:ext cx="4445000" cy="381000"/>
          </a:xfrm>
          <a:prstGeom prst="rect">
            <a:avLst/>
          </a:prstGeom>
        </p:spPr>
        <p:txBody>
          <a:bodyPr anchor="t" rtlCol="false"/>
          <a:lstStyle/>
          <a:p>
            <a:pPr algn="l"/>
            <a:r>
              <a:t/>
            </a:r>
            <a:endParaRPr lang="en-US" sz="1100"/>
          </a:p>
          <a:p>
            <a:r>
              <a:rPr lang="en-US" sz="700" b="true">
                <a:solidFill>
                  <a:srgbClr val="FFFFFF"/>
                </a:solidFill>
                <a:latin typeface="Arial"/>
              </a:rPr>
              <a:t>SWISHER INTERNATIONAL, INC.	WWW.SWISHER.COM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baseType="lpstr" size="1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terms:modified xsi:type="dcterms:W3CDTF">2011-08-01T06:04:30Z</dcterms:modified>
  <cp:revision>1</cp:revision>
</cp:coreProperties>
</file>